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68" r:id="rId4"/>
    <p:sldId id="261" r:id="rId5"/>
    <p:sldId id="259" r:id="rId6"/>
    <p:sldId id="260" r:id="rId7"/>
    <p:sldId id="265" r:id="rId8"/>
    <p:sldId id="269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4D3F7C-A206-44D5-8606-E02C53718356}" v="17" dt="2022-03-04T03:35:25.613"/>
    <p1510:client id="{889BE195-0EA0-4ED7-AF73-9991B7894221}" v="43" dt="2022-03-03T09:14:42.3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92" d="100"/>
          <a:sy n="92" d="100"/>
        </p:scale>
        <p:origin x="64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I TEJA KALE ." userId="e7714c41-4aca-4a46-b1b3-498a5149fde7" providerId="ADAL" clId="{3E4D3F7C-A206-44D5-8606-E02C53718356}"/>
    <pc:docChg chg="undo redo custSel modSld">
      <pc:chgData name="SRI TEJA KALE ." userId="e7714c41-4aca-4a46-b1b3-498a5149fde7" providerId="ADAL" clId="{3E4D3F7C-A206-44D5-8606-E02C53718356}" dt="2022-03-04T03:45:16.115" v="114" actId="1076"/>
      <pc:docMkLst>
        <pc:docMk/>
      </pc:docMkLst>
      <pc:sldChg chg="addSp delSp modSp mod">
        <pc:chgData name="SRI TEJA KALE ." userId="e7714c41-4aca-4a46-b1b3-498a5149fde7" providerId="ADAL" clId="{3E4D3F7C-A206-44D5-8606-E02C53718356}" dt="2022-03-04T03:36:06.359" v="111" actId="255"/>
        <pc:sldMkLst>
          <pc:docMk/>
          <pc:sldMk cId="742841858" sldId="261"/>
        </pc:sldMkLst>
        <pc:spChg chg="add mod">
          <ac:chgData name="SRI TEJA KALE ." userId="e7714c41-4aca-4a46-b1b3-498a5149fde7" providerId="ADAL" clId="{3E4D3F7C-A206-44D5-8606-E02C53718356}" dt="2022-03-04T03:27:47.853" v="80" actId="1076"/>
          <ac:spMkLst>
            <pc:docMk/>
            <pc:sldMk cId="742841858" sldId="261"/>
            <ac:spMk id="2" creationId="{4084F226-04F8-40B6-816E-078B4C389452}"/>
          </ac:spMkLst>
        </pc:spChg>
        <pc:spChg chg="mod">
          <ac:chgData name="SRI TEJA KALE ." userId="e7714c41-4aca-4a46-b1b3-498a5149fde7" providerId="ADAL" clId="{3E4D3F7C-A206-44D5-8606-E02C53718356}" dt="2022-03-04T03:35:31.883" v="108" actId="1076"/>
          <ac:spMkLst>
            <pc:docMk/>
            <pc:sldMk cId="742841858" sldId="261"/>
            <ac:spMk id="4" creationId="{69931242-F47A-4CDA-ABC2-3FCB3C5A09B7}"/>
          </ac:spMkLst>
        </pc:spChg>
        <pc:spChg chg="add del mod">
          <ac:chgData name="SRI TEJA KALE ." userId="e7714c41-4aca-4a46-b1b3-498a5149fde7" providerId="ADAL" clId="{3E4D3F7C-A206-44D5-8606-E02C53718356}" dt="2022-03-04T03:33:16.073" v="88" actId="767"/>
          <ac:spMkLst>
            <pc:docMk/>
            <pc:sldMk cId="742841858" sldId="261"/>
            <ac:spMk id="15" creationId="{5462B625-6D2E-4ADA-9020-475764E2478A}"/>
          </ac:spMkLst>
        </pc:spChg>
        <pc:spChg chg="add mod">
          <ac:chgData name="SRI TEJA KALE ." userId="e7714c41-4aca-4a46-b1b3-498a5149fde7" providerId="ADAL" clId="{3E4D3F7C-A206-44D5-8606-E02C53718356}" dt="2022-03-04T03:36:06.359" v="111" actId="255"/>
          <ac:spMkLst>
            <pc:docMk/>
            <pc:sldMk cId="742841858" sldId="261"/>
            <ac:spMk id="17" creationId="{B58216B8-8200-48F9-8478-F94922883F12}"/>
          </ac:spMkLst>
        </pc:spChg>
        <pc:picChg chg="add mod">
          <ac:chgData name="SRI TEJA KALE ." userId="e7714c41-4aca-4a46-b1b3-498a5149fde7" providerId="ADAL" clId="{3E4D3F7C-A206-44D5-8606-E02C53718356}" dt="2022-03-04T03:35:25.612" v="107" actId="1076"/>
          <ac:picMkLst>
            <pc:docMk/>
            <pc:sldMk cId="742841858" sldId="261"/>
            <ac:picMk id="1028" creationId="{B3B0EC0C-6774-4B14-8C7F-84BEE3338860}"/>
          </ac:picMkLst>
        </pc:picChg>
        <pc:picChg chg="add mod">
          <ac:chgData name="SRI TEJA KALE ." userId="e7714c41-4aca-4a46-b1b3-498a5149fde7" providerId="ADAL" clId="{3E4D3F7C-A206-44D5-8606-E02C53718356}" dt="2022-03-04T03:31:43.741" v="85" actId="1076"/>
          <ac:picMkLst>
            <pc:docMk/>
            <pc:sldMk cId="742841858" sldId="261"/>
            <ac:picMk id="1030" creationId="{2DBFE909-7D5E-4793-BD8F-256E9BD5BF2E}"/>
          </ac:picMkLst>
        </pc:picChg>
        <pc:cxnChg chg="mod">
          <ac:chgData name="SRI TEJA KALE ." userId="e7714c41-4aca-4a46-b1b3-498a5149fde7" providerId="ADAL" clId="{3E4D3F7C-A206-44D5-8606-E02C53718356}" dt="2022-03-04T03:35:31.883" v="108" actId="1076"/>
          <ac:cxnSpMkLst>
            <pc:docMk/>
            <pc:sldMk cId="742841858" sldId="261"/>
            <ac:cxnSpMk id="9" creationId="{70EFC4BE-586F-43F2-835E-DC69D6DEFE90}"/>
          </ac:cxnSpMkLst>
        </pc:cxnChg>
        <pc:cxnChg chg="mod">
          <ac:chgData name="SRI TEJA KALE ." userId="e7714c41-4aca-4a46-b1b3-498a5149fde7" providerId="ADAL" clId="{3E4D3F7C-A206-44D5-8606-E02C53718356}" dt="2022-03-04T03:33:05.262" v="86" actId="14100"/>
          <ac:cxnSpMkLst>
            <pc:docMk/>
            <pc:sldMk cId="742841858" sldId="261"/>
            <ac:cxnSpMk id="11" creationId="{7C60444A-949A-4A6C-B8F2-782CC452D1F8}"/>
          </ac:cxnSpMkLst>
        </pc:cxnChg>
      </pc:sldChg>
      <pc:sldChg chg="modSp mod">
        <pc:chgData name="SRI TEJA KALE ." userId="e7714c41-4aca-4a46-b1b3-498a5149fde7" providerId="ADAL" clId="{3E4D3F7C-A206-44D5-8606-E02C53718356}" dt="2022-03-04T03:23:43.111" v="74" actId="27636"/>
        <pc:sldMkLst>
          <pc:docMk/>
          <pc:sldMk cId="517290943" sldId="263"/>
        </pc:sldMkLst>
        <pc:spChg chg="mod">
          <ac:chgData name="SRI TEJA KALE ." userId="e7714c41-4aca-4a46-b1b3-498a5149fde7" providerId="ADAL" clId="{3E4D3F7C-A206-44D5-8606-E02C53718356}" dt="2022-03-04T03:23:43.111" v="74" actId="27636"/>
          <ac:spMkLst>
            <pc:docMk/>
            <pc:sldMk cId="517290943" sldId="263"/>
            <ac:spMk id="3" creationId="{558A4A33-C59D-4645-AD64-EC0D20094E12}"/>
          </ac:spMkLst>
        </pc:spChg>
      </pc:sldChg>
      <pc:sldChg chg="modSp mod">
        <pc:chgData name="SRI TEJA KALE ." userId="e7714c41-4aca-4a46-b1b3-498a5149fde7" providerId="ADAL" clId="{3E4D3F7C-A206-44D5-8606-E02C53718356}" dt="2022-03-04T03:13:48.360" v="2" actId="20577"/>
        <pc:sldMkLst>
          <pc:docMk/>
          <pc:sldMk cId="3644340074" sldId="264"/>
        </pc:sldMkLst>
        <pc:spChg chg="mod">
          <ac:chgData name="SRI TEJA KALE ." userId="e7714c41-4aca-4a46-b1b3-498a5149fde7" providerId="ADAL" clId="{3E4D3F7C-A206-44D5-8606-E02C53718356}" dt="2022-03-04T03:13:48.360" v="2" actId="20577"/>
          <ac:spMkLst>
            <pc:docMk/>
            <pc:sldMk cId="3644340074" sldId="264"/>
            <ac:spMk id="4" creationId="{3EA7A572-B16F-40C7-8C39-0AE7AEB8EC2F}"/>
          </ac:spMkLst>
        </pc:spChg>
      </pc:sldChg>
      <pc:sldChg chg="addSp delSp modSp mod">
        <pc:chgData name="SRI TEJA KALE ." userId="e7714c41-4aca-4a46-b1b3-498a5149fde7" providerId="ADAL" clId="{3E4D3F7C-A206-44D5-8606-E02C53718356}" dt="2022-03-04T03:45:16.115" v="114" actId="1076"/>
        <pc:sldMkLst>
          <pc:docMk/>
          <pc:sldMk cId="3169818089" sldId="268"/>
        </pc:sldMkLst>
        <pc:picChg chg="add mod">
          <ac:chgData name="SRI TEJA KALE ." userId="e7714c41-4aca-4a46-b1b3-498a5149fde7" providerId="ADAL" clId="{3E4D3F7C-A206-44D5-8606-E02C53718356}" dt="2022-03-04T03:45:16.115" v="114" actId="1076"/>
          <ac:picMkLst>
            <pc:docMk/>
            <pc:sldMk cId="3169818089" sldId="268"/>
            <ac:picMk id="4" creationId="{06619443-F0E8-4B33-9CFA-CC855CBF5250}"/>
          </ac:picMkLst>
        </pc:picChg>
        <pc:picChg chg="del">
          <ac:chgData name="SRI TEJA KALE ." userId="e7714c41-4aca-4a46-b1b3-498a5149fde7" providerId="ADAL" clId="{3E4D3F7C-A206-44D5-8606-E02C53718356}" dt="2022-03-04T03:45:10.554" v="113" actId="478"/>
          <ac:picMkLst>
            <pc:docMk/>
            <pc:sldMk cId="3169818089" sldId="268"/>
            <ac:picMk id="14" creationId="{D746B414-0127-4BFB-A258-23B4BEAB0C2D}"/>
          </ac:picMkLst>
        </pc:picChg>
      </pc:sldChg>
      <pc:sldChg chg="modSp mod">
        <pc:chgData name="SRI TEJA KALE ." userId="e7714c41-4aca-4a46-b1b3-498a5149fde7" providerId="ADAL" clId="{3E4D3F7C-A206-44D5-8606-E02C53718356}" dt="2022-03-04T03:21:54.163" v="67" actId="14100"/>
        <pc:sldMkLst>
          <pc:docMk/>
          <pc:sldMk cId="2364135525" sldId="269"/>
        </pc:sldMkLst>
        <pc:spChg chg="mod">
          <ac:chgData name="SRI TEJA KALE ." userId="e7714c41-4aca-4a46-b1b3-498a5149fde7" providerId="ADAL" clId="{3E4D3F7C-A206-44D5-8606-E02C53718356}" dt="2022-03-04T03:21:54.163" v="67" actId="14100"/>
          <ac:spMkLst>
            <pc:docMk/>
            <pc:sldMk cId="2364135525" sldId="269"/>
            <ac:spMk id="3" creationId="{E1E22945-BCC4-4FDE-9A2E-8F504A22915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F3E0A-F811-4422-A425-0B42F3C231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971FDA-FB94-4C95-84D5-6BD9DB621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D1A85-C08A-4092-8C1F-0104E6CF5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84883-3371-48C4-9EEB-C435994397B7}" type="datetimeFigureOut">
              <a:rPr lang="en-IN" smtClean="0"/>
              <a:t>04-03-2022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7A809F-2A5C-423F-A837-D11D7308B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C32C3-CF28-4902-AE14-D64AC59DD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9E070-C64E-4FDC-9CC0-07AEBEAFA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2731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BA915-F104-49A6-B960-8135BB008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6B9B21-4CB0-4A24-898F-5DF21CF9FE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3B8B4-537F-4FA6-B697-791E0F4BD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84883-3371-48C4-9EEB-C435994397B7}" type="datetimeFigureOut">
              <a:rPr lang="en-IN" smtClean="0"/>
              <a:t>04-03-2022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44C7E-35A7-48B4-8A32-ABA09715C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C2255-AD9D-4EAD-ABD8-E10641FA4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9E070-C64E-4FDC-9CC0-07AEBEAFA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4056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4D1636-2658-444E-B8DE-6C1CB3377D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026950-A773-4B4C-AB89-200D5BA09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DCDAC-2EA9-4050-9011-3C0C091B7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84883-3371-48C4-9EEB-C435994397B7}" type="datetimeFigureOut">
              <a:rPr lang="en-IN" smtClean="0"/>
              <a:t>04-03-2022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C54F70-4A74-4F8B-826E-29437196C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ECDB4-909C-4E04-98C0-3E6AC2E06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9E070-C64E-4FDC-9CC0-07AEBEAFA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0069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B643A-1A67-44E0-8CA5-8CBF97DD2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55B15-3FF8-48A6-B06B-A241D3B43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132F4-98D3-4447-B38C-E6AD3CEDC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84883-3371-48C4-9EEB-C435994397B7}" type="datetimeFigureOut">
              <a:rPr lang="en-IN" smtClean="0"/>
              <a:t>04-03-2022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184C4B-AF96-45AA-9558-C9322B534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B9BD8-4E13-4AA3-9419-FCF1D047B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9E070-C64E-4FDC-9CC0-07AEBEAFA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0858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569D8-39DA-4026-A867-B2C868E26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7BD7CD-1E29-491E-BEDF-F08539EB6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66D81-C311-40A3-B687-B6030D17C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84883-3371-48C4-9EEB-C435994397B7}" type="datetimeFigureOut">
              <a:rPr lang="en-IN" smtClean="0"/>
              <a:t>04-03-2022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CF182-4712-439A-A918-F6C9D4804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9225-D578-41A4-BC0B-3ACA826E2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9E070-C64E-4FDC-9CC0-07AEBEAFA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3535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E6528-8152-409C-8DA9-A4EBDF1FA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54267-E909-4F1A-ADED-27F2DAD5DB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D3C6C3-EB0F-4AC5-B70F-43BFDF8509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72CE88-8A74-4D9A-AEF1-E95A6ABC5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84883-3371-48C4-9EEB-C435994397B7}" type="datetimeFigureOut">
              <a:rPr lang="en-IN" smtClean="0"/>
              <a:t>04-03-2022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4FDC73-B316-4978-9E39-671CF4B53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1DA282-8E63-4F14-9EFC-2CB8CC53C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9E070-C64E-4FDC-9CC0-07AEBEAFA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0501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3986B-1FB9-41F7-BAAE-607F55DA0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786C06-A875-44A8-945A-FF28BB768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E73F5-A15B-43DD-9100-B916F89E6A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0CB4F-91E0-452F-9D08-0B3E6092F6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2F6486-EB7F-4968-BF01-C9560B2E94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D7BD4D-C48E-432D-B031-8881A7FCB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84883-3371-48C4-9EEB-C435994397B7}" type="datetimeFigureOut">
              <a:rPr lang="en-IN" smtClean="0"/>
              <a:t>04-03-2022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65E54A-5B3F-4FAD-8148-ACCC5AA95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C2AFCE-CC2E-4D32-A5D8-7A51C5EB0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9E070-C64E-4FDC-9CC0-07AEBEAFA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93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4DE3-092C-45C0-9767-272C6BB98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7883BC-B6AD-4DF8-88D9-4F576434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84883-3371-48C4-9EEB-C435994397B7}" type="datetimeFigureOut">
              <a:rPr lang="en-IN" smtClean="0"/>
              <a:t>04-03-2022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9710A2-9305-4B1D-8C3D-9727F9336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84FCC3-1600-4BC3-8056-1816818EC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9E070-C64E-4FDC-9CC0-07AEBEAFA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2959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8E6452-20A6-44EA-9F5D-D1BBB8A80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84883-3371-48C4-9EEB-C435994397B7}" type="datetimeFigureOut">
              <a:rPr lang="en-IN" smtClean="0"/>
              <a:t>04-03-2022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C30CB7-BC8A-4CA2-88DF-69EC6F814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772BD-DB45-4348-8197-19A423B6C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9E070-C64E-4FDC-9CC0-07AEBEAFA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7681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51FE9-AA76-4994-B8B2-12C44591E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2F1C6-4510-4D7C-A620-1C75B7559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2FF0AE-2C22-4E87-907C-015FDA8B5F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EC8308-B82F-4E1D-925F-5A0C91630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84883-3371-48C4-9EEB-C435994397B7}" type="datetimeFigureOut">
              <a:rPr lang="en-IN" smtClean="0"/>
              <a:t>04-03-2022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543D33-FE99-4522-8430-291F8BB59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FAAD53-3CF2-4BC8-A2BF-69FBB1C7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9E070-C64E-4FDC-9CC0-07AEBEAFA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9057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BDEC9-31F9-4AA7-8CEA-A97818F81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03BE27-A17B-46FB-B079-D255D53C3F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1BC8C9-FBD4-44C0-A0A4-823BE5861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8AC192-8934-4167-A62D-8F4415F2A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84883-3371-48C4-9EEB-C435994397B7}" type="datetimeFigureOut">
              <a:rPr lang="en-IN" smtClean="0"/>
              <a:t>04-03-2022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89858-0C45-46B1-B818-31F2F15A2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851D2-B86C-4870-9C57-2B8837CC9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9E070-C64E-4FDC-9CC0-07AEBEAFA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5646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08457F-703A-49BC-BF82-0996A47B5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0073E-D7CB-4FB1-99C7-AC14F60CD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4A074-9520-4E1C-BEF4-465B1D194F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84883-3371-48C4-9EEB-C435994397B7}" type="datetimeFigureOut">
              <a:rPr lang="en-IN" smtClean="0"/>
              <a:t>04-03-2022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CA716-40C6-4230-B9DB-DB6CBC36FA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C22EC0-BC3F-4D54-942A-98E685353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9E070-C64E-4FDC-9CC0-07AEBEAFA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1960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0EBDA-5B6B-4B38-9768-A103FD07A9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103" y="352342"/>
            <a:ext cx="10188195" cy="2387600"/>
          </a:xfrm>
        </p:spPr>
        <p:txBody>
          <a:bodyPr>
            <a:normAutofit fontScale="90000"/>
          </a:bodyPr>
          <a:lstStyle/>
          <a:p>
            <a:r>
              <a:rPr lang="en-IN" dirty="0"/>
              <a:t>HUMAN ACTIVITY RECOGNITION-VISION BASED APPROACH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DF784B-9874-43F7-B4C0-57C4BB7019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05706" y="3308905"/>
            <a:ext cx="5022637" cy="1655762"/>
          </a:xfrm>
        </p:spPr>
        <p:txBody>
          <a:bodyPr>
            <a:normAutofit fontScale="77500" lnSpcReduction="20000"/>
          </a:bodyPr>
          <a:lstStyle/>
          <a:p>
            <a:r>
              <a:rPr lang="en-IN" dirty="0"/>
              <a:t>PREDENTED BY:</a:t>
            </a:r>
          </a:p>
          <a:p>
            <a:r>
              <a:rPr lang="en-IN" dirty="0"/>
              <a:t>2010030512_L.Keerthana</a:t>
            </a:r>
          </a:p>
          <a:p>
            <a:r>
              <a:rPr lang="en-IN" dirty="0"/>
              <a:t>  2010030517_M.Manideepa</a:t>
            </a:r>
          </a:p>
          <a:p>
            <a:r>
              <a:rPr lang="en-IN" dirty="0"/>
              <a:t>2010030526_D.Dedeepya</a:t>
            </a:r>
          </a:p>
          <a:p>
            <a:r>
              <a:rPr lang="en-IN" dirty="0"/>
              <a:t>2010030530_K.Sriteja                                                                              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A7A572-B16F-40C7-8C39-0AE7AEB8EC2F}"/>
              </a:ext>
            </a:extLst>
          </p:cNvPr>
          <p:cNvSpPr txBox="1"/>
          <p:nvPr/>
        </p:nvSpPr>
        <p:spPr>
          <a:xfrm>
            <a:off x="8527108" y="5013887"/>
            <a:ext cx="3228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GUIDED BY:</a:t>
            </a:r>
          </a:p>
          <a:p>
            <a:r>
              <a:rPr lang="en-IN" dirty="0"/>
              <a:t>DR.ARPITA GUPTHA</a:t>
            </a:r>
          </a:p>
        </p:txBody>
      </p:sp>
    </p:spTree>
    <p:extLst>
      <p:ext uri="{BB962C8B-B14F-4D97-AF65-F5344CB8AC3E}">
        <p14:creationId xmlns:p14="http://schemas.microsoft.com/office/powerpoint/2010/main" val="3644340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64C7A-3D89-4216-8664-7AF578E64B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328" y="1317377"/>
            <a:ext cx="9223450" cy="936120"/>
          </a:xfrm>
        </p:spPr>
        <p:txBody>
          <a:bodyPr>
            <a:normAutofit fontScale="90000"/>
          </a:bodyPr>
          <a:lstStyle/>
          <a:p>
            <a:r>
              <a:rPr lang="en-IN" dirty="0"/>
              <a:t>OUTLINE</a:t>
            </a:r>
            <a:br>
              <a:rPr lang="en-IN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A48F7F-9F9C-4EFD-ACC4-06E37263DB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05827"/>
            <a:ext cx="9144000" cy="3527591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3600" dirty="0"/>
              <a:t> FLOW DIAGRAM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3600" dirty="0"/>
              <a:t>  GIT COMMITS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3600" dirty="0"/>
              <a:t>  PRE-PROCESSING CODE AND TECHNIQUES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3600" dirty="0"/>
              <a:t>  SELECTED MODEL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93682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1A5722-31AB-4D79-B8C3-6202C9FA7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1967266"/>
            <a:ext cx="3113809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FLOW CHART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619443-F0E8-4B33-9CFA-CC855CBF5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215" y="0"/>
            <a:ext cx="6138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818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0052AF-89DA-409C-B2AB-F5987F220E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312" y="598145"/>
            <a:ext cx="2217260" cy="175819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F0690F-5878-400F-A65F-C741587EFC1E}"/>
              </a:ext>
            </a:extLst>
          </p:cNvPr>
          <p:cNvSpPr txBox="1"/>
          <p:nvPr/>
        </p:nvSpPr>
        <p:spPr>
          <a:xfrm>
            <a:off x="853769" y="2419182"/>
            <a:ext cx="1583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DATASET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66FDB4-88AD-482F-844D-B7AE114ACB8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752572" y="1477244"/>
            <a:ext cx="1173682" cy="157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BA1E731-369E-4098-9104-E19D2A55A943}"/>
              </a:ext>
            </a:extLst>
          </p:cNvPr>
          <p:cNvSpPr txBox="1"/>
          <p:nvPr/>
        </p:nvSpPr>
        <p:spPr>
          <a:xfrm>
            <a:off x="4051981" y="2567937"/>
            <a:ext cx="26305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DATAPREPROCESSING</a:t>
            </a:r>
          </a:p>
          <a:p>
            <a:r>
              <a:rPr lang="en-IN" dirty="0"/>
              <a:t>is done by noise reduction and segmentation</a:t>
            </a:r>
          </a:p>
          <a:p>
            <a:endParaRPr lang="en-IN" dirty="0"/>
          </a:p>
        </p:txBody>
      </p:sp>
      <p:pic>
        <p:nvPicPr>
          <p:cNvPr id="1026" name="Picture 2" descr="Image Classification using CNNs in Keras | LearnOpenCV">
            <a:extLst>
              <a:ext uri="{FF2B5EF4-FFF2-40B4-BE49-F238E27FC236}">
                <a16:creationId xmlns:a16="http://schemas.microsoft.com/office/drawing/2014/main" id="{E375545D-6978-462F-B4E1-C156D3C84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854" y="384076"/>
            <a:ext cx="2807783" cy="1788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AB9AE5A-C854-4162-9E0B-A43F77422CD1}"/>
              </a:ext>
            </a:extLst>
          </p:cNvPr>
          <p:cNvSpPr txBox="1"/>
          <p:nvPr/>
        </p:nvSpPr>
        <p:spPr>
          <a:xfrm>
            <a:off x="8386254" y="2292854"/>
            <a:ext cx="34056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CNN Model </a:t>
            </a:r>
            <a:br>
              <a:rPr lang="en-IN" sz="1400" dirty="0"/>
            </a:br>
            <a:r>
              <a:rPr lang="en-US" sz="1400" dirty="0"/>
              <a:t>it takes in an input image, assign importance (learnable weights and biases) to various aspects/objects in the image and be able to differentiate one from the other.</a:t>
            </a:r>
            <a:endParaRPr lang="en-IN" sz="1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D69FC60-CAB9-43DF-B0A8-7B8CB485F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225" y="522569"/>
            <a:ext cx="2762580" cy="193209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89F20D8-666F-432A-98C9-2B62089FADEF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685805" y="1488614"/>
            <a:ext cx="16450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F8FD526-AE85-4961-8B37-062503596C70}"/>
              </a:ext>
            </a:extLst>
          </p:cNvPr>
          <p:cNvCxnSpPr/>
          <p:nvPr/>
        </p:nvCxnSpPr>
        <p:spPr>
          <a:xfrm>
            <a:off x="9950059" y="3544925"/>
            <a:ext cx="0" cy="9317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9931242-F47A-4CDA-ABC2-3FCB3C5A09B7}"/>
              </a:ext>
            </a:extLst>
          </p:cNvPr>
          <p:cNvSpPr txBox="1"/>
          <p:nvPr/>
        </p:nvSpPr>
        <p:spPr>
          <a:xfrm>
            <a:off x="9183002" y="6288125"/>
            <a:ext cx="3059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MODEL EVALUATION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EFC4BE-586F-43F2-835E-DC69D6DEFE90}"/>
              </a:ext>
            </a:extLst>
          </p:cNvPr>
          <p:cNvCxnSpPr>
            <a:stCxn id="4" idx="1"/>
            <a:endCxn id="4" idx="1"/>
          </p:cNvCxnSpPr>
          <p:nvPr/>
        </p:nvCxnSpPr>
        <p:spPr>
          <a:xfrm>
            <a:off x="9183002" y="6457402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60444A-949A-4A6C-B8F2-782CC452D1F8}"/>
              </a:ext>
            </a:extLst>
          </p:cNvPr>
          <p:cNvCxnSpPr>
            <a:cxnSpLocks/>
          </p:cNvCxnSpPr>
          <p:nvPr/>
        </p:nvCxnSpPr>
        <p:spPr>
          <a:xfrm flipH="1">
            <a:off x="4767014" y="5139709"/>
            <a:ext cx="15341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A29597C-E725-4509-A4CA-09FF357E0481}"/>
              </a:ext>
            </a:extLst>
          </p:cNvPr>
          <p:cNvSpPr txBox="1"/>
          <p:nvPr/>
        </p:nvSpPr>
        <p:spPr>
          <a:xfrm>
            <a:off x="905733" y="6071443"/>
            <a:ext cx="276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WORKING PROTOTYPE</a:t>
            </a:r>
          </a:p>
        </p:txBody>
      </p:sp>
      <p:sp>
        <p:nvSpPr>
          <p:cNvPr id="2" name="AutoShape 2" descr="VGG 16 Easiest Explanation. VGG16: It is a convolutional neural… | by  Tanmay Thaker | Nerd For Tech | Medium">
            <a:extLst>
              <a:ext uri="{FF2B5EF4-FFF2-40B4-BE49-F238E27FC236}">
                <a16:creationId xmlns:a16="http://schemas.microsoft.com/office/drawing/2014/main" id="{4084F226-04F8-40B6-816E-078B4C3894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678090" y="3057340"/>
            <a:ext cx="82028" cy="8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8" name="Picture 4" descr="VGG 16 Easiest Explanation. VGG16: It is a convolutional neural… | by  Tanmay Thaker | Nerd For Tech | Medium">
            <a:extLst>
              <a:ext uri="{FF2B5EF4-FFF2-40B4-BE49-F238E27FC236}">
                <a16:creationId xmlns:a16="http://schemas.microsoft.com/office/drawing/2014/main" id="{B3B0EC0C-6774-4B14-8C7F-84BEE3338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238" y="4477466"/>
            <a:ext cx="2678940" cy="16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pplied Sciences | Free Full-Text | A Comprehensive Review on Handcrafted  and Learning-Based Action Representation Approaches for Human Activity  Recognition | HTML">
            <a:extLst>
              <a:ext uri="{FF2B5EF4-FFF2-40B4-BE49-F238E27FC236}">
                <a16:creationId xmlns:a16="http://schemas.microsoft.com/office/drawing/2014/main" id="{2DBFE909-7D5E-4793-BD8F-256E9BD5B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22" y="4556807"/>
            <a:ext cx="4402988" cy="104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8216B8-8200-48F9-8478-F94922883F12}"/>
              </a:ext>
            </a:extLst>
          </p:cNvPr>
          <p:cNvSpPr txBox="1"/>
          <p:nvPr/>
        </p:nvSpPr>
        <p:spPr>
          <a:xfrm>
            <a:off x="6366131" y="4784350"/>
            <a:ext cx="281253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VGG16</a:t>
            </a:r>
            <a:r>
              <a:rPr lang="en-US" sz="1400" dirty="0"/>
              <a:t> is a simple and widely used Convolutional Neural Network (CNN) Architecture used for ImageNet, a large visual database project used in visual object recognition software research.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742841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C3AB5-016D-4F89-89A7-8F9F4B8F6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u="sng" dirty="0"/>
              <a:t>GITHUB-COMMITS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ECD763-5BB3-4C5B-9FED-E750C5448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016" y="1843125"/>
            <a:ext cx="5375803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C8A5EB-81F6-479F-A092-B350F385F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592" y="1846299"/>
            <a:ext cx="4890958" cy="434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592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7DF70-9835-4B06-939A-0D87591C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u="sng" dirty="0"/>
              <a:t>PREPROCESSING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8967C5-4D94-4FD3-90AF-D52E24539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471" y="1733747"/>
            <a:ext cx="3407009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88AB29-7F89-47FA-AD2E-34A2CDB5C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605" y="1736922"/>
            <a:ext cx="3781984" cy="44048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E8A7D6-06D7-4629-9DE7-4BDA4A216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467" y="1750047"/>
            <a:ext cx="3465096" cy="437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626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A7394-8C2A-4FB5-83C8-C33E7FC86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u="sng" dirty="0"/>
              <a:t>TECHNIQUE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7E272-A129-4CB6-B10C-E2D5314B4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Image Segmentation</a:t>
            </a:r>
          </a:p>
          <a:p>
            <a:r>
              <a:rPr lang="en-US" dirty="0"/>
              <a:t>Image segmentation is a method in which a digital image is broken down into various subgroups called Image segments which helps in reducing the complexity of the image to make further processing or analysis of the image simpler. </a:t>
            </a:r>
          </a:p>
          <a:p>
            <a:r>
              <a:rPr lang="en-US" dirty="0"/>
              <a:t>Segmentation in easy words is assigning labels to pixels. All picture elements or pixels belonging to the same category have a common label assigned to them. </a:t>
            </a:r>
          </a:p>
          <a:p>
            <a:r>
              <a:rPr lang="en-US" dirty="0"/>
              <a:t>For example: Let’s take a problem where the picture has to be provided as input for object detection. Rather than processing the whole image, the detector can be inputted with a region selected by a segmentation algorithm. This will prevent the detector from processing the whole image thereby reducing inference time.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9259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30C1D-AB44-4DD1-825E-7E9CBE26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46854" cy="904634"/>
          </a:xfrm>
        </p:spPr>
        <p:txBody>
          <a:bodyPr/>
          <a:lstStyle/>
          <a:p>
            <a:pPr algn="ctr"/>
            <a:r>
              <a:rPr lang="en-IN" u="sng" dirty="0"/>
              <a:t>SELECTED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22945-BCC4-4FDE-9A2E-8F504A229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345" y="1412770"/>
            <a:ext cx="11913201" cy="49663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CNN is a type of deep learning model for processing data that has a grid pattern, such as </a:t>
            </a:r>
            <a:r>
              <a:rPr lang="en-US" dirty="0" err="1"/>
              <a:t>images.CNN</a:t>
            </a:r>
            <a:r>
              <a:rPr lang="en-US" dirty="0"/>
              <a:t> is mainly used in image analysis tasks like Image recognition, Object detection &amp; Segmentation. </a:t>
            </a:r>
          </a:p>
          <a:p>
            <a:r>
              <a:rPr lang="en-US" dirty="0"/>
              <a:t>Very Deep Convolutional Networks for Large-Scale Image Recognition(VGG-16) The VGG-16 is one of the most popular pre-trained models for image classification.</a:t>
            </a:r>
          </a:p>
          <a:p>
            <a:r>
              <a:rPr lang="en-US" dirty="0"/>
              <a:t>Image classification techniques can mainly be divided into two different categories: pixel-based classification and object-based classification. Pixels are the base units of an image, and the analysis of pixels is the primary way that image classification is done.</a:t>
            </a:r>
          </a:p>
          <a:p>
            <a:r>
              <a:rPr lang="en-US" dirty="0"/>
              <a:t>VGG16 is object detection and classification algorithm which is able to classify 1000 images of 1000 different categories with 92.7% accuracy. It is one of the popular algorithms for image classification and is easy to use with transfer learning.</a:t>
            </a:r>
          </a:p>
          <a:p>
            <a:r>
              <a:rPr lang="en-US" dirty="0"/>
              <a:t>VGG-16 is considered to be one of the excellent vision model architecture till date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4135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350E3-A2BC-409D-B0DE-64FCEE0E4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826911" cy="1103982"/>
          </a:xfrm>
        </p:spPr>
        <p:txBody>
          <a:bodyPr/>
          <a:lstStyle/>
          <a:p>
            <a:pPr algn="ctr"/>
            <a:r>
              <a:rPr lang="en-IN" u="sng" dirty="0"/>
              <a:t>REFERENCE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A4A33-C59D-4645-AD64-EC0D20094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2959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IN" dirty="0"/>
              <a:t>Sengupta, Akash, Ignas </a:t>
            </a:r>
            <a:r>
              <a:rPr lang="en-IN" dirty="0" err="1"/>
              <a:t>Budvytis</a:t>
            </a:r>
            <a:r>
              <a:rPr lang="en-IN" dirty="0"/>
              <a:t>, and Roberto </a:t>
            </a:r>
            <a:r>
              <a:rPr lang="en-IN" dirty="0" err="1"/>
              <a:t>Cipolla</a:t>
            </a:r>
            <a:r>
              <a:rPr lang="en-IN" dirty="0"/>
              <a:t>. "Synthetic training for accurate 3d human pose and shape estimation in the wild." </a:t>
            </a:r>
            <a:r>
              <a:rPr lang="en-IN" dirty="0" err="1"/>
              <a:t>arXiv</a:t>
            </a:r>
            <a:r>
              <a:rPr lang="en-IN" dirty="0"/>
              <a:t> preprint arXiv:2009.10013 (2020). </a:t>
            </a:r>
          </a:p>
          <a:p>
            <a:r>
              <a:rPr lang="en-IN" dirty="0"/>
              <a:t>Chong, Eunji, </a:t>
            </a:r>
            <a:r>
              <a:rPr lang="en-IN" dirty="0" err="1"/>
              <a:t>Yongxin</a:t>
            </a:r>
            <a:r>
              <a:rPr lang="en-IN" dirty="0"/>
              <a:t> Wang, </a:t>
            </a:r>
            <a:r>
              <a:rPr lang="en-IN" dirty="0" err="1"/>
              <a:t>Nataniel</a:t>
            </a:r>
            <a:r>
              <a:rPr lang="en-IN" dirty="0"/>
              <a:t> Ruiz, and James M. </a:t>
            </a:r>
            <a:r>
              <a:rPr lang="en-IN" dirty="0" err="1"/>
              <a:t>Rehg</a:t>
            </a:r>
            <a:r>
              <a:rPr lang="en-IN" dirty="0"/>
              <a:t>. "Detecting attended visual targets in video." In Proceedings of the IEEE/CVF Conference on Computer Vision and Pattern Recognition, pp. 5396-5406. 2020.</a:t>
            </a:r>
          </a:p>
          <a:p>
            <a:r>
              <a:rPr lang="en-IN" dirty="0"/>
              <a:t>Liang, </a:t>
            </a:r>
            <a:r>
              <a:rPr lang="en-IN" dirty="0" err="1"/>
              <a:t>Junwei</a:t>
            </a:r>
            <a:r>
              <a:rPr lang="en-IN" dirty="0"/>
              <a:t>. "From Recognition to Prediction: Analysis of Human Action and Trajectory Prediction in Video." </a:t>
            </a:r>
            <a:r>
              <a:rPr lang="en-IN" dirty="0" err="1"/>
              <a:t>arXiv</a:t>
            </a:r>
            <a:r>
              <a:rPr lang="en-IN" dirty="0"/>
              <a:t> preprint arXiv:2011.10670 (2020).</a:t>
            </a:r>
          </a:p>
          <a:p>
            <a:r>
              <a:rPr lang="en-IN" dirty="0"/>
              <a:t>Badal, Varsha D., Ellen E. Lee, Rebecca Daly, Emma M. Parrish, Ho-Cheol Kim, </a:t>
            </a:r>
            <a:r>
              <a:rPr lang="en-IN" dirty="0" err="1"/>
              <a:t>Dilip</a:t>
            </a:r>
            <a:r>
              <a:rPr lang="en-IN" dirty="0"/>
              <a:t> V. </a:t>
            </a:r>
            <a:r>
              <a:rPr lang="en-IN" dirty="0" err="1"/>
              <a:t>Jeste</a:t>
            </a:r>
            <a:r>
              <a:rPr lang="en-IN" dirty="0"/>
              <a:t>, and Colin A. Depp. "Dynamics of Loneliness Among Older Adults During the COVID-19 Pandemic: Pilot Study of Ecological Momentary Assessment With Network Analysis." Frontiers in Digital Health 4 (2022).</a:t>
            </a:r>
          </a:p>
          <a:p>
            <a:r>
              <a:rPr lang="en-IN" dirty="0"/>
              <a:t>Wan, </a:t>
            </a:r>
            <a:r>
              <a:rPr lang="en-IN" dirty="0" err="1"/>
              <a:t>Shaohua</a:t>
            </a:r>
            <a:r>
              <a:rPr lang="en-IN" dirty="0"/>
              <a:t>, </a:t>
            </a:r>
            <a:r>
              <a:rPr lang="en-IN" dirty="0" err="1"/>
              <a:t>Lianyong</a:t>
            </a:r>
            <a:r>
              <a:rPr lang="en-IN" dirty="0"/>
              <a:t> Qi, </a:t>
            </a:r>
            <a:r>
              <a:rPr lang="en-IN" dirty="0" err="1"/>
              <a:t>Xiaolong</a:t>
            </a:r>
            <a:r>
              <a:rPr lang="en-IN" dirty="0"/>
              <a:t> Xu, Chao Tong, and </a:t>
            </a:r>
            <a:r>
              <a:rPr lang="en-IN" dirty="0" err="1"/>
              <a:t>Zonghua</a:t>
            </a:r>
            <a:r>
              <a:rPr lang="en-IN" dirty="0"/>
              <a:t> Gu. "Deep learning models for real-time human activity recognition with smartphones." Mobile Networks and Applications 25, no. 2 (2020): 743-755.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7290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641</Words>
  <Application>Microsoft Office PowerPoint</Application>
  <PresentationFormat>Widescreen</PresentationFormat>
  <Paragraphs>40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Office Theme</vt:lpstr>
      <vt:lpstr>HUMAN ACTIVITY RECOGNITION-VISION BASED APPROACH</vt:lpstr>
      <vt:lpstr>OUTLINE </vt:lpstr>
      <vt:lpstr>FLOW CHART</vt:lpstr>
      <vt:lpstr>PowerPoint Presentation</vt:lpstr>
      <vt:lpstr>GITHUB-COMMITS</vt:lpstr>
      <vt:lpstr>PREPROCESSING CODE</vt:lpstr>
      <vt:lpstr>TECHNIQUE USED</vt:lpstr>
      <vt:lpstr>SELECTED MODEL</vt:lpstr>
      <vt:lpstr>REFERENCE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OUTLINE</dc:title>
  <dc:creator>SRI TEJA KALE .</dc:creator>
  <cp:lastModifiedBy>SRI TEJA KALE .</cp:lastModifiedBy>
  <cp:revision>2</cp:revision>
  <dcterms:created xsi:type="dcterms:W3CDTF">2022-03-03T04:57:42Z</dcterms:created>
  <dcterms:modified xsi:type="dcterms:W3CDTF">2022-03-04T03:45:16Z</dcterms:modified>
</cp:coreProperties>
</file>